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D17E-F39A-46F3-B2E1-7F9F8BBA6FDD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65-1ED5-4DF4-92A9-03E83416F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D17E-F39A-46F3-B2E1-7F9F8BBA6FDD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65-1ED5-4DF4-92A9-03E83416F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D17E-F39A-46F3-B2E1-7F9F8BBA6FDD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65-1ED5-4DF4-92A9-03E83416F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D17E-F39A-46F3-B2E1-7F9F8BBA6FDD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65-1ED5-4DF4-92A9-03E83416F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D17E-F39A-46F3-B2E1-7F9F8BBA6FDD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65-1ED5-4DF4-92A9-03E83416F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D17E-F39A-46F3-B2E1-7F9F8BBA6FDD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65-1ED5-4DF4-92A9-03E83416F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D17E-F39A-46F3-B2E1-7F9F8BBA6FDD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65-1ED5-4DF4-92A9-03E83416F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D17E-F39A-46F3-B2E1-7F9F8BBA6FDD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65-1ED5-4DF4-92A9-03E83416F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D17E-F39A-46F3-B2E1-7F9F8BBA6FDD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65-1ED5-4DF4-92A9-03E83416F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D17E-F39A-46F3-B2E1-7F9F8BBA6FDD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65-1ED5-4DF4-92A9-03E83416F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D17E-F39A-46F3-B2E1-7F9F8BBA6FDD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65-1ED5-4DF4-92A9-03E83416F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ED17E-F39A-46F3-B2E1-7F9F8BBA6FDD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4A465-1ED5-4DF4-92A9-03E83416F3C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C:\Windows\Temp\FineReader11.00\media\image10.jpe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 fontScale="90000"/>
          </a:bodyPr>
          <a:lstStyle/>
          <a:p>
            <a:pPr lvl="0"/>
            <a:r>
              <a:rPr lang="uk-UA" sz="2700" dirty="0" smtClean="0"/>
              <a:t>1. Якщо </a:t>
            </a:r>
            <a:r>
              <a:rPr lang="uk-UA" sz="2700" dirty="0"/>
              <a:t>шестірня </a:t>
            </a:r>
            <a:r>
              <a:rPr lang="uk-UA" sz="2700" i="1" dirty="0"/>
              <a:t>В</a:t>
            </a:r>
            <a:r>
              <a:rPr lang="uk-UA" sz="2700" dirty="0"/>
              <a:t> (мал. 1) обертатиметься в указаному стрілкою напрямку, то в якому напрямку буде обертатися шестірня А: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а) за годинниковою стрілкою; б) проти годинникової стрілки; в) </a:t>
            </a:r>
            <a:r>
              <a:rPr lang="uk-UA" sz="2700" dirty="0" smtClean="0"/>
              <a:t>уперед-назад</a:t>
            </a:r>
            <a:r>
              <a:rPr lang="uk-UA" sz="2700" dirty="0"/>
              <a:t>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  <a:p>
            <a:endParaRPr lang="uk-UA" dirty="0"/>
          </a:p>
          <a:p>
            <a:endParaRPr lang="ru-RU" dirty="0"/>
          </a:p>
        </p:txBody>
      </p:sp>
      <p:pic>
        <p:nvPicPr>
          <p:cNvPr id="1026" name="Picture 2" descr="imag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492896"/>
            <a:ext cx="5368573" cy="3485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114300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332656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uk-UA" sz="2400" dirty="0" smtClean="0"/>
              <a:t>10. У </a:t>
            </a:r>
            <a:r>
              <a:rPr lang="uk-UA" sz="2400" dirty="0"/>
              <a:t>якому напрямку буде обертатися пристрій для поливання </a:t>
            </a:r>
            <a:r>
              <a:rPr lang="uk-UA" sz="2400" dirty="0" smtClean="0"/>
              <a:t>газонів , </a:t>
            </a:r>
            <a:r>
              <a:rPr lang="uk-UA" sz="2400" dirty="0"/>
              <a:t>якщо по шлангу пустити воду:</a:t>
            </a:r>
            <a:endParaRPr lang="ru-RU" sz="2400" dirty="0"/>
          </a:p>
          <a:p>
            <a:pPr>
              <a:buNone/>
            </a:pPr>
            <a:r>
              <a:rPr lang="uk-UA" sz="2400" dirty="0" smtClean="0"/>
              <a:t>     а</a:t>
            </a:r>
            <a:r>
              <a:rPr lang="uk-UA" sz="2400" dirty="0"/>
              <a:t>) уперед-назад; </a:t>
            </a:r>
            <a:r>
              <a:rPr lang="uk-UA" sz="2400" dirty="0" smtClean="0"/>
              <a:t> б</a:t>
            </a:r>
            <a:r>
              <a:rPr lang="uk-UA" sz="2400" dirty="0"/>
              <a:t>) у напрямку стрілки А; </a:t>
            </a:r>
            <a:r>
              <a:rPr lang="uk-UA" sz="2400" dirty="0" smtClean="0"/>
              <a:t> в</a:t>
            </a:r>
            <a:r>
              <a:rPr lang="uk-UA" sz="2400" dirty="0"/>
              <a:t>) у напрямку </a:t>
            </a:r>
            <a:r>
              <a:rPr lang="uk-UA" sz="2400" dirty="0" smtClean="0"/>
              <a:t>    стрілки </a:t>
            </a:r>
            <a:r>
              <a:rPr lang="uk-UA" sz="2400" dirty="0"/>
              <a:t>Б?</a:t>
            </a:r>
            <a:endParaRPr lang="ru-RU" sz="2400" dirty="0"/>
          </a:p>
          <a:p>
            <a:endParaRPr lang="ru-RU" dirty="0"/>
          </a:p>
        </p:txBody>
      </p:sp>
      <p:pic>
        <p:nvPicPr>
          <p:cNvPr id="22530" name="Picture 2" descr="image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492896"/>
            <a:ext cx="5212154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32352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uk-UA" sz="2400" dirty="0" smtClean="0"/>
              <a:t>11. У </a:t>
            </a:r>
            <a:r>
              <a:rPr lang="uk-UA" sz="2400" dirty="0"/>
              <a:t>якому напрямку пересували медичний візок в останній раз </a:t>
            </a:r>
            <a:r>
              <a:rPr lang="uk-UA" sz="2400" dirty="0" smtClean="0"/>
              <a:t>:</a:t>
            </a:r>
            <a:endParaRPr lang="ru-RU" sz="2400" dirty="0"/>
          </a:p>
          <a:p>
            <a:pPr>
              <a:buNone/>
            </a:pPr>
            <a:r>
              <a:rPr lang="uk-UA" sz="2400" dirty="0"/>
              <a:t>а) у напрямку стрілки </a:t>
            </a:r>
            <a:r>
              <a:rPr lang="uk-UA" sz="2400" i="1" dirty="0"/>
              <a:t>А;</a:t>
            </a:r>
            <a:r>
              <a:rPr lang="uk-UA" sz="2400" dirty="0"/>
              <a:t> б) у напрямку стрілки Б; в) у поперечному напрямку?</a:t>
            </a:r>
            <a:endParaRPr lang="ru-RU" sz="2400" dirty="0"/>
          </a:p>
          <a:p>
            <a:endParaRPr lang="ru-RU" dirty="0"/>
          </a:p>
        </p:txBody>
      </p:sp>
      <p:pic>
        <p:nvPicPr>
          <p:cNvPr id="23554" name="Picture 2" descr="image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060848"/>
            <a:ext cx="3763491" cy="441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14300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0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uk-UA" sz="2400" dirty="0" smtClean="0"/>
              <a:t>12. Чи </a:t>
            </a:r>
            <a:r>
              <a:rPr lang="uk-UA" sz="2400" dirty="0"/>
              <a:t>однакова густина рідини в посудинах </a:t>
            </a:r>
            <a:r>
              <a:rPr lang="uk-UA" sz="2400" dirty="0" smtClean="0"/>
              <a:t>: </a:t>
            </a:r>
          </a:p>
          <a:p>
            <a:pPr lvl="0">
              <a:buNone/>
            </a:pPr>
            <a:r>
              <a:rPr lang="uk-UA" sz="2400" dirty="0" smtClean="0"/>
              <a:t>а</a:t>
            </a:r>
            <a:r>
              <a:rPr lang="uk-UA" sz="2400" dirty="0"/>
              <a:t>) густина рідини однакова</a:t>
            </a:r>
            <a:r>
              <a:rPr lang="uk-UA" sz="2400" dirty="0" smtClean="0"/>
              <a:t>;</a:t>
            </a:r>
          </a:p>
          <a:p>
            <a:pPr lvl="0">
              <a:buNone/>
            </a:pPr>
            <a:r>
              <a:rPr lang="uk-UA" sz="2400" dirty="0" smtClean="0"/>
              <a:t> </a:t>
            </a:r>
            <a:r>
              <a:rPr lang="uk-UA" sz="2400" dirty="0"/>
              <a:t>б) густина рідини більша в посудині А</a:t>
            </a:r>
            <a:r>
              <a:rPr lang="uk-UA" sz="2400" dirty="0" smtClean="0"/>
              <a:t>;</a:t>
            </a:r>
          </a:p>
          <a:p>
            <a:pPr lvl="0">
              <a:buNone/>
            </a:pPr>
            <a:r>
              <a:rPr lang="uk-UA" sz="2400" dirty="0" smtClean="0"/>
              <a:t> </a:t>
            </a:r>
            <a:r>
              <a:rPr lang="uk-UA" sz="2400" dirty="0"/>
              <a:t>в) густина рідини більша в посудині </a:t>
            </a:r>
            <a:r>
              <a:rPr lang="uk-UA" sz="2400" dirty="0" smtClean="0"/>
              <a:t>В?</a:t>
            </a:r>
            <a:endParaRPr lang="ru-RU" sz="2400" dirty="0"/>
          </a:p>
          <a:p>
            <a:endParaRPr lang="ru-RU" dirty="0"/>
          </a:p>
        </p:txBody>
      </p:sp>
      <p:pic>
        <p:nvPicPr>
          <p:cNvPr id="4" name="Рисунок 3" descr="C:\Users\Максим\Pictures\img135.jpg"/>
          <p:cNvPicPr/>
          <p:nvPr/>
        </p:nvPicPr>
        <p:blipFill>
          <a:blip r:embed="rId2" cstate="print"/>
          <a:srcRect l="23110" t="16176" r="6201"/>
          <a:stretch>
            <a:fillRect/>
          </a:stretch>
        </p:blipFill>
        <p:spPr bwMode="auto">
          <a:xfrm rot="16200000">
            <a:off x="2771799" y="-171399"/>
            <a:ext cx="3744416" cy="8208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395536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uk-UA" sz="2400" dirty="0" smtClean="0"/>
              <a:t>2.Яка </a:t>
            </a:r>
            <a:r>
              <a:rPr lang="uk-UA" sz="2400" dirty="0"/>
              <a:t>гусениця повинна рухатися швидше, щоб танк повертався у напрямку стрілки (мал. 2):</a:t>
            </a:r>
            <a:endParaRPr lang="ru-RU" sz="2400" dirty="0"/>
          </a:p>
          <a:p>
            <a:pPr>
              <a:buNone/>
            </a:pPr>
            <a:r>
              <a:rPr lang="uk-UA" sz="2400" dirty="0" smtClean="0"/>
              <a:t>   а</a:t>
            </a:r>
            <a:r>
              <a:rPr lang="uk-UA" sz="2400" dirty="0"/>
              <a:t>) гусениця А; </a:t>
            </a:r>
            <a:r>
              <a:rPr lang="uk-UA" sz="2400" dirty="0" smtClean="0"/>
              <a:t> б</a:t>
            </a:r>
            <a:r>
              <a:rPr lang="uk-UA" sz="2400" dirty="0"/>
              <a:t>) гусениця </a:t>
            </a:r>
            <a:r>
              <a:rPr lang="uk-UA" sz="2400" i="1" dirty="0"/>
              <a:t>В</a:t>
            </a:r>
            <a:r>
              <a:rPr lang="uk-UA" sz="2400" i="1" dirty="0" smtClean="0"/>
              <a:t>; </a:t>
            </a:r>
            <a:r>
              <a:rPr lang="uk-UA" sz="2400" dirty="0" smtClean="0"/>
              <a:t> </a:t>
            </a:r>
            <a:r>
              <a:rPr lang="uk-UA" sz="2400" dirty="0" err="1"/>
              <a:t>в</a:t>
            </a:r>
            <a:r>
              <a:rPr lang="uk-UA" sz="2400" dirty="0"/>
              <a:t>) обидві з однаковою швидкістю?</a:t>
            </a:r>
            <a:endParaRPr lang="ru-RU" sz="2400" dirty="0"/>
          </a:p>
          <a:p>
            <a:endParaRPr lang="ru-RU" dirty="0"/>
          </a:p>
        </p:txBody>
      </p:sp>
      <p:pic>
        <p:nvPicPr>
          <p:cNvPr id="4098" name="Picture 2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492896"/>
            <a:ext cx="5112568" cy="4037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14300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uk-UA" sz="2400" dirty="0" smtClean="0"/>
              <a:t>3. Якщо </a:t>
            </a:r>
            <a:r>
              <a:rPr lang="uk-UA" sz="2400" dirty="0"/>
              <a:t>верхній шків обертається в напрямку стрілки (мал. 3), то в якому напрямку обертається нижнє колесо:</a:t>
            </a:r>
            <a:endParaRPr lang="ru-RU" sz="2400" dirty="0"/>
          </a:p>
          <a:p>
            <a:pPr>
              <a:buNone/>
            </a:pPr>
            <a:r>
              <a:rPr lang="uk-UA" sz="2400" dirty="0" smtClean="0"/>
              <a:t> а</a:t>
            </a:r>
            <a:r>
              <a:rPr lang="uk-UA" sz="2400" dirty="0"/>
              <a:t>) у напрямку стрілки А</a:t>
            </a:r>
            <a:r>
              <a:rPr lang="uk-UA" sz="2400" dirty="0" smtClean="0"/>
              <a:t>;  </a:t>
            </a:r>
            <a:r>
              <a:rPr lang="uk-UA" sz="2400" dirty="0"/>
              <a:t>б) у напрямку стрілки Б</a:t>
            </a:r>
            <a:r>
              <a:rPr lang="uk-UA" sz="2400" dirty="0" smtClean="0"/>
              <a:t>;  </a:t>
            </a:r>
            <a:r>
              <a:rPr lang="uk-UA" sz="2400" dirty="0"/>
              <a:t>в) уперед-назад?</a:t>
            </a:r>
            <a:endParaRPr lang="ru-RU" sz="2400" dirty="0"/>
          </a:p>
        </p:txBody>
      </p:sp>
      <p:pic>
        <p:nvPicPr>
          <p:cNvPr id="5122" name="Picture 2" descr="image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060848"/>
            <a:ext cx="3918687" cy="4395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14300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uk-UA" sz="2400" dirty="0" smtClean="0"/>
              <a:t>4. У </a:t>
            </a:r>
            <a:r>
              <a:rPr lang="uk-UA" sz="2400" dirty="0"/>
              <a:t>річці, де вода тече у напрямку стрілки </a:t>
            </a:r>
            <a:r>
              <a:rPr lang="uk-UA" sz="2400" dirty="0" smtClean="0"/>
              <a:t>, </a:t>
            </a:r>
            <a:r>
              <a:rPr lang="uk-UA" sz="2400" dirty="0"/>
              <a:t>встановлено три колеса. З труб на них додатково падає вода. Яке колесо буде </a:t>
            </a:r>
            <a:r>
              <a:rPr lang="uk-UA" sz="2400" dirty="0" smtClean="0"/>
              <a:t>обертатися </a:t>
            </a:r>
            <a:r>
              <a:rPr lang="uk-UA" sz="2400" dirty="0"/>
              <a:t>швидше:</a:t>
            </a:r>
            <a:endParaRPr lang="ru-RU" sz="2400" dirty="0"/>
          </a:p>
          <a:p>
            <a:pPr>
              <a:buNone/>
            </a:pPr>
            <a:r>
              <a:rPr lang="uk-UA" sz="2400" dirty="0" smtClean="0"/>
              <a:t>      а</a:t>
            </a:r>
            <a:r>
              <a:rPr lang="uk-UA" sz="2400" dirty="0"/>
              <a:t>) колесо А</a:t>
            </a:r>
            <a:r>
              <a:rPr lang="uk-UA" sz="2400" dirty="0" smtClean="0"/>
              <a:t>;  </a:t>
            </a:r>
            <a:r>
              <a:rPr lang="uk-UA" sz="2400" dirty="0"/>
              <a:t>б) колесо Б</a:t>
            </a:r>
            <a:r>
              <a:rPr lang="uk-UA" sz="2400" dirty="0" smtClean="0"/>
              <a:t>;  </a:t>
            </a:r>
            <a:r>
              <a:rPr lang="uk-UA" sz="2400" dirty="0"/>
              <a:t>в) колесо С?</a:t>
            </a:r>
            <a:endParaRPr lang="ru-RU" sz="2400" dirty="0"/>
          </a:p>
          <a:p>
            <a:endParaRPr lang="ru-RU" dirty="0">
              <a:cs typeface="AngsanaUPC" pitchFamily="18" charset="-34"/>
            </a:endParaRPr>
          </a:p>
        </p:txBody>
      </p:sp>
      <p:pic>
        <p:nvPicPr>
          <p:cNvPr id="6146" name="Picture 2" descr="image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132856"/>
            <a:ext cx="5736813" cy="3357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14300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uk-UA" sz="2400" dirty="0" smtClean="0">
                <a:cs typeface="AngsanaUPC" pitchFamily="18" charset="-34"/>
              </a:rPr>
              <a:t>5. Яке </a:t>
            </a:r>
            <a:r>
              <a:rPr lang="uk-UA" sz="2400" dirty="0">
                <a:cs typeface="AngsanaUPC" pitchFamily="18" charset="-34"/>
              </a:rPr>
              <a:t>з означених коліс </a:t>
            </a:r>
            <a:r>
              <a:rPr lang="uk-UA" sz="2400" dirty="0" smtClean="0">
                <a:cs typeface="AngsanaUPC" pitchFamily="18" charset="-34"/>
              </a:rPr>
              <a:t> </a:t>
            </a:r>
            <a:r>
              <a:rPr lang="uk-UA" sz="2400" dirty="0">
                <a:cs typeface="AngsanaUPC" pitchFamily="18" charset="-34"/>
              </a:rPr>
              <a:t>обертається в тому самому </a:t>
            </a:r>
            <a:r>
              <a:rPr lang="uk-UA" sz="2400" dirty="0" smtClean="0">
                <a:cs typeface="AngsanaUPC" pitchFamily="18" charset="-34"/>
              </a:rPr>
              <a:t>напрямку</a:t>
            </a:r>
            <a:r>
              <a:rPr lang="uk-UA" sz="2400" dirty="0">
                <a:cs typeface="AngsanaUPC" pitchFamily="18" charset="-34"/>
              </a:rPr>
              <a:t>, що й колесо С:</a:t>
            </a:r>
            <a:endParaRPr lang="ru-RU" sz="2400" dirty="0">
              <a:cs typeface="AngsanaUPC" pitchFamily="18" charset="-34"/>
            </a:endParaRPr>
          </a:p>
          <a:p>
            <a:pPr>
              <a:buNone/>
            </a:pPr>
            <a:r>
              <a:rPr lang="uk-UA" sz="2400" dirty="0" smtClean="0">
                <a:cs typeface="AngsanaUPC" pitchFamily="18" charset="-34"/>
              </a:rPr>
              <a:t>     а</a:t>
            </a:r>
            <a:r>
              <a:rPr lang="uk-UA" sz="2400" dirty="0">
                <a:cs typeface="AngsanaUPC" pitchFamily="18" charset="-34"/>
              </a:rPr>
              <a:t>) колесо А</a:t>
            </a:r>
            <a:r>
              <a:rPr lang="uk-UA" sz="2400" dirty="0" smtClean="0">
                <a:cs typeface="AngsanaUPC" pitchFamily="18" charset="-34"/>
              </a:rPr>
              <a:t>;  </a:t>
            </a:r>
            <a:r>
              <a:rPr lang="uk-UA" sz="2400" dirty="0">
                <a:cs typeface="AngsanaUPC" pitchFamily="18" charset="-34"/>
              </a:rPr>
              <a:t>б) колесо Б</a:t>
            </a:r>
            <a:r>
              <a:rPr lang="uk-UA" sz="2400" dirty="0" smtClean="0">
                <a:cs typeface="AngsanaUPC" pitchFamily="18" charset="-34"/>
              </a:rPr>
              <a:t>;  </a:t>
            </a:r>
            <a:r>
              <a:rPr lang="uk-UA" sz="2400" dirty="0">
                <a:cs typeface="AngsanaUPC" pitchFamily="18" charset="-34"/>
              </a:rPr>
              <a:t>в) обидва колеса?</a:t>
            </a:r>
            <a:endParaRPr lang="ru-RU" sz="2400" dirty="0">
              <a:cs typeface="AngsanaUPC" pitchFamily="18" charset="-34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 descr="image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76872"/>
            <a:ext cx="717575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89148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uk-UA" sz="2400" dirty="0" smtClean="0">
                <a:cs typeface="AngsanaUPC" pitchFamily="18" charset="-34"/>
              </a:rPr>
              <a:t>6. Який </a:t>
            </a:r>
            <a:r>
              <a:rPr lang="uk-UA" sz="2400" dirty="0">
                <a:cs typeface="AngsanaUPC" pitchFamily="18" charset="-34"/>
              </a:rPr>
              <a:t>ланцюг </a:t>
            </a:r>
            <a:r>
              <a:rPr lang="uk-UA" sz="2400" dirty="0" smtClean="0">
                <a:cs typeface="AngsanaUPC" pitchFamily="18" charset="-34"/>
              </a:rPr>
              <a:t> </a:t>
            </a:r>
            <a:r>
              <a:rPr lang="uk-UA" sz="2400" dirty="0">
                <a:cs typeface="AngsanaUPC" pitchFamily="18" charset="-34"/>
              </a:rPr>
              <a:t>потрібен для підтримування вантажу: </a:t>
            </a:r>
            <a:endParaRPr lang="uk-UA" sz="2400" dirty="0" smtClean="0">
              <a:cs typeface="AngsanaUPC" pitchFamily="18" charset="-34"/>
            </a:endParaRPr>
          </a:p>
          <a:p>
            <a:pPr lvl="0">
              <a:buNone/>
            </a:pPr>
            <a:r>
              <a:rPr lang="uk-UA" sz="2400" dirty="0">
                <a:cs typeface="AngsanaUPC" pitchFamily="18" charset="-34"/>
              </a:rPr>
              <a:t> </a:t>
            </a:r>
            <a:r>
              <a:rPr lang="uk-UA" sz="2400" dirty="0" smtClean="0">
                <a:cs typeface="AngsanaUPC" pitchFamily="18" charset="-34"/>
              </a:rPr>
              <a:t>   а</a:t>
            </a:r>
            <a:r>
              <a:rPr lang="uk-UA" sz="2400" dirty="0">
                <a:cs typeface="AngsanaUPC" pitchFamily="18" charset="-34"/>
              </a:rPr>
              <a:t>) ланцюг А</a:t>
            </a:r>
            <a:r>
              <a:rPr lang="uk-UA" sz="2400" dirty="0" smtClean="0">
                <a:cs typeface="AngsanaUPC" pitchFamily="18" charset="-34"/>
              </a:rPr>
              <a:t>;  </a:t>
            </a:r>
            <a:r>
              <a:rPr lang="uk-UA" sz="2400" dirty="0">
                <a:cs typeface="AngsanaUPC" pitchFamily="18" charset="-34"/>
              </a:rPr>
              <a:t>б) ланцюг Б</a:t>
            </a:r>
            <a:r>
              <a:rPr lang="uk-UA" sz="2400" dirty="0" smtClean="0">
                <a:cs typeface="AngsanaUPC" pitchFamily="18" charset="-34"/>
              </a:rPr>
              <a:t>;  </a:t>
            </a:r>
            <a:r>
              <a:rPr lang="uk-UA" sz="2400" dirty="0">
                <a:cs typeface="AngsanaUPC" pitchFamily="18" charset="-34"/>
              </a:rPr>
              <a:t>в) ланцюг С?</a:t>
            </a:r>
            <a:endParaRPr lang="ru-RU" sz="2400" dirty="0">
              <a:cs typeface="AngsanaUPC" pitchFamily="18" charset="-34"/>
            </a:endParaRPr>
          </a:p>
          <a:p>
            <a:endParaRPr lang="ru-RU" dirty="0"/>
          </a:p>
        </p:txBody>
      </p:sp>
      <p:pic>
        <p:nvPicPr>
          <p:cNvPr id="8194" name="Picture 2" descr="image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44824"/>
            <a:ext cx="7761503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14300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uk-UA" sz="2400" dirty="0" smtClean="0"/>
              <a:t>7. Яка </a:t>
            </a:r>
            <a:r>
              <a:rPr lang="uk-UA" sz="2400" dirty="0"/>
              <a:t>шестірня </a:t>
            </a:r>
            <a:r>
              <a:rPr lang="uk-UA" sz="2400" dirty="0" smtClean="0"/>
              <a:t> (мал.9) обертається </a:t>
            </a:r>
            <a:r>
              <a:rPr lang="uk-UA" sz="2400" dirty="0"/>
              <a:t>в тому самому напрямку, що й паразитна:</a:t>
            </a:r>
            <a:endParaRPr lang="ru-RU" sz="2400" dirty="0"/>
          </a:p>
          <a:p>
            <a:pPr>
              <a:buNone/>
            </a:pPr>
            <a:r>
              <a:rPr lang="uk-UA" sz="2400" dirty="0" smtClean="0"/>
              <a:t>  а</a:t>
            </a:r>
            <a:r>
              <a:rPr lang="uk-UA" sz="2400" dirty="0"/>
              <a:t>) шестірня А; </a:t>
            </a:r>
            <a:r>
              <a:rPr lang="uk-UA" sz="2400" dirty="0" smtClean="0"/>
              <a:t> б</a:t>
            </a:r>
            <a:r>
              <a:rPr lang="uk-UA" sz="2400" dirty="0"/>
              <a:t>) шестірня Б; </a:t>
            </a:r>
            <a:r>
              <a:rPr lang="uk-UA" sz="2400" dirty="0" smtClean="0"/>
              <a:t> в</a:t>
            </a:r>
            <a:r>
              <a:rPr lang="uk-UA" sz="2400" dirty="0"/>
              <a:t>) не обертається жодна?</a:t>
            </a:r>
            <a:endParaRPr lang="ru-RU" sz="2400" dirty="0"/>
          </a:p>
          <a:p>
            <a:endParaRPr lang="ru-RU" sz="1400" dirty="0" smtClean="0"/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                                                             </a:t>
            </a:r>
            <a:r>
              <a:rPr lang="ru-RU" sz="1600" dirty="0" smtClean="0"/>
              <a:t> </a:t>
            </a:r>
            <a:r>
              <a:rPr lang="ru-RU" sz="1600" dirty="0" err="1" smtClean="0"/>
              <a:t>паразитна</a:t>
            </a:r>
            <a:endParaRPr lang="ru-RU" sz="1600" dirty="0"/>
          </a:p>
        </p:txBody>
      </p:sp>
      <p:pic>
        <p:nvPicPr>
          <p:cNvPr id="9218" name="Picture 2" descr="image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132856"/>
            <a:ext cx="610035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14300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uk-UA" sz="2400" dirty="0" smtClean="0"/>
              <a:t>8. Яка </a:t>
            </a:r>
            <a:r>
              <a:rPr lang="uk-UA" sz="2400" dirty="0"/>
              <a:t>з машин-бензовозів гальмує </a:t>
            </a:r>
            <a:r>
              <a:rPr lang="uk-UA" sz="2400" dirty="0" smtClean="0"/>
              <a:t>: </a:t>
            </a:r>
          </a:p>
          <a:p>
            <a:pPr lvl="0">
              <a:buNone/>
            </a:pPr>
            <a:r>
              <a:rPr lang="uk-UA" sz="2400" dirty="0" smtClean="0"/>
              <a:t>       а</a:t>
            </a:r>
            <a:r>
              <a:rPr lang="uk-UA" sz="2400" dirty="0"/>
              <a:t>) машина А; </a:t>
            </a:r>
            <a:r>
              <a:rPr lang="uk-UA" sz="2400" dirty="0" smtClean="0"/>
              <a:t> б</a:t>
            </a:r>
            <a:r>
              <a:rPr lang="uk-UA" sz="2400" dirty="0"/>
              <a:t>) машина Б</a:t>
            </a:r>
            <a:r>
              <a:rPr lang="uk-UA" sz="2400" dirty="0" smtClean="0"/>
              <a:t>;  </a:t>
            </a:r>
            <a:r>
              <a:rPr lang="uk-UA" sz="2400" dirty="0"/>
              <a:t>в) машина С?</a:t>
            </a:r>
            <a:endParaRPr lang="ru-RU" sz="2400" dirty="0"/>
          </a:p>
          <a:p>
            <a:pPr>
              <a:buNone/>
            </a:pPr>
            <a:endParaRPr lang="ru-RU" dirty="0"/>
          </a:p>
        </p:txBody>
      </p:sp>
      <p:pic>
        <p:nvPicPr>
          <p:cNvPr id="10242" name="Picture 2" descr="image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0928"/>
            <a:ext cx="9054405" cy="129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14300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uk-UA" sz="2400" dirty="0" smtClean="0"/>
              <a:t>9.  </a:t>
            </a:r>
            <a:r>
              <a:rPr lang="uk-UA" sz="2400" dirty="0"/>
              <a:t>Якщо колесо </a:t>
            </a:r>
            <a:r>
              <a:rPr lang="uk-UA" sz="2400" i="1" dirty="0"/>
              <a:t>Н</a:t>
            </a:r>
            <a:r>
              <a:rPr lang="uk-UA" sz="2400" dirty="0"/>
              <a:t> обертається в напрямку, вказаному стрілкою (мал. 11), то в якому напрямку буде обертатися колесо С:</a:t>
            </a:r>
            <a:endParaRPr lang="ru-RU" sz="2400" dirty="0"/>
          </a:p>
          <a:p>
            <a:pPr>
              <a:buNone/>
            </a:pPr>
            <a:r>
              <a:rPr lang="uk-UA" sz="2400" dirty="0" smtClean="0"/>
              <a:t>    а</a:t>
            </a:r>
            <a:r>
              <a:rPr lang="uk-UA" sz="2400" dirty="0"/>
              <a:t>) у напрямку стрілки А</a:t>
            </a:r>
            <a:r>
              <a:rPr lang="uk-UA" sz="2400" dirty="0" smtClean="0"/>
              <a:t>;  </a:t>
            </a:r>
            <a:r>
              <a:rPr lang="uk-UA" sz="2400" dirty="0"/>
              <a:t>б) у напрямку стрілки Б?</a:t>
            </a:r>
            <a:endParaRPr lang="ru-RU" sz="2400" dirty="0"/>
          </a:p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24000" y="2676525"/>
          <a:ext cx="6096000" cy="150495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5049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400" dirty="0">
                        <a:solidFill>
                          <a:srgbClr val="000000"/>
                        </a:solidFill>
                        <a:latin typeface="Times New Roman"/>
                        <a:ea typeface="Courier New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1268" name="Picture 4" descr="C:\Windows\Temp\FineReader11.00\media\image10.jpe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555776" y="2060848"/>
            <a:ext cx="4392513" cy="36952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408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1. Якщо шестірня В (мал. 1) обертатиметься в указаному стрілкою напрямку, то в якому напрямку буде обертатися шестірня А: а) за годинниковою стрілкою; б) проти годинникової стрілки; в) уперед-назад?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Якщо шестірня В (мал. 1) обертатиметься в указаному стрілкою напрямку, то в якому напрямку буде обертатися шестірня А: а) за годинниковою стрілкою; б) проти годинникової стрілки; в) уперед-назад?</dc:title>
  <dc:creator>user</dc:creator>
  <cp:lastModifiedBy>user</cp:lastModifiedBy>
  <cp:revision>7</cp:revision>
  <dcterms:created xsi:type="dcterms:W3CDTF">2020-05-15T05:58:23Z</dcterms:created>
  <dcterms:modified xsi:type="dcterms:W3CDTF">2020-05-15T06:59:18Z</dcterms:modified>
</cp:coreProperties>
</file>